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04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2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1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8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7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8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8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3219585-6C71-41B4-947B-1369C67BDD0E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E70C228-4761-4F81-8516-E8A2D2F6CC6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4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ar-IQ" sz="6000" b="1" dirty="0">
                <a:solidFill>
                  <a:srgbClr val="0070C0"/>
                </a:solidFill>
              </a:rPr>
              <a:t>الفصل الثاني</a:t>
            </a:r>
            <a:r>
              <a:rPr lang="en-US" sz="6000" dirty="0">
                <a:solidFill>
                  <a:srgbClr val="0070C0"/>
                </a:solidFill>
              </a:rPr>
              <a:t/>
            </a:r>
            <a:br>
              <a:rPr lang="en-US" sz="6000" dirty="0">
                <a:solidFill>
                  <a:srgbClr val="0070C0"/>
                </a:solidFill>
              </a:rPr>
            </a:b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ar-IQ" sz="3200" b="1" dirty="0">
                <a:solidFill>
                  <a:srgbClr val="FF0000"/>
                </a:solidFill>
              </a:rPr>
              <a:t>مكونات الحاسبة </a:t>
            </a:r>
            <a:r>
              <a:rPr lang="ar-IQ" sz="3200" b="1" dirty="0" smtClean="0">
                <a:solidFill>
                  <a:srgbClr val="FF0000"/>
                </a:solidFill>
              </a:rPr>
              <a:t>الأساسية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MAIN Computer Parts</a:t>
            </a:r>
            <a:endParaRPr lang="en-US" sz="3200" dirty="0">
              <a:solidFill>
                <a:srgbClr val="FF0000"/>
              </a:solidFill>
            </a:endParaRP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(1) AMD</a:t>
            </a:r>
          </a:p>
          <a:p>
            <a:r>
              <a:rPr lang="en-US" dirty="0" smtClean="0"/>
              <a:t>(2) Intel</a:t>
            </a:r>
          </a:p>
          <a:p>
            <a:r>
              <a:rPr lang="en-US" dirty="0" smtClean="0"/>
              <a:t>(a) Itanium   (b) Celeron  (c) Pentium  (d) Xeon (e) Corei3 , Corei5 , Corei7 , Corei9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IQ" sz="4000" dirty="0" smtClean="0">
                <a:solidFill>
                  <a:srgbClr val="0070C0"/>
                </a:solidFill>
              </a:rPr>
              <a:t>وحدات الذاكرة الرئيسية </a:t>
            </a:r>
            <a:r>
              <a:rPr lang="en-US" sz="4000" dirty="0" smtClean="0">
                <a:solidFill>
                  <a:srgbClr val="0070C0"/>
                </a:solidFill>
              </a:rPr>
              <a:t>Main Memory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97280" y="1901152"/>
            <a:ext cx="10058400" cy="4023360"/>
          </a:xfrm>
        </p:spPr>
        <p:txBody>
          <a:bodyPr/>
          <a:lstStyle/>
          <a:p>
            <a:r>
              <a:rPr lang="en-US" dirty="0" smtClean="0"/>
              <a:t>(1) Read Only Memory (ROM)</a:t>
            </a:r>
          </a:p>
          <a:p>
            <a:r>
              <a:rPr lang="en-US" dirty="0" smtClean="0"/>
              <a:t>(a) Programmable Read Only Memory (PROM)</a:t>
            </a:r>
          </a:p>
          <a:p>
            <a:r>
              <a:rPr lang="en-US" dirty="0" smtClean="0"/>
              <a:t>(b) Erasable Programmable </a:t>
            </a:r>
            <a:r>
              <a:rPr lang="en-US" dirty="0"/>
              <a:t>Read Only Memory </a:t>
            </a:r>
            <a:r>
              <a:rPr lang="en-US" dirty="0" smtClean="0"/>
              <a:t>(EPROM)</a:t>
            </a:r>
          </a:p>
          <a:p>
            <a:r>
              <a:rPr lang="en-US" dirty="0" smtClean="0"/>
              <a:t>(c) Electrically Erasable Programmable </a:t>
            </a:r>
            <a:r>
              <a:rPr lang="en-US" dirty="0"/>
              <a:t>Read Only Memory </a:t>
            </a:r>
            <a:r>
              <a:rPr lang="en-US" dirty="0" smtClean="0"/>
              <a:t>(EEPROM)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424" y="3934170"/>
            <a:ext cx="2675942" cy="215413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400" y="4003636"/>
            <a:ext cx="3154318" cy="17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97280" y="1836497"/>
            <a:ext cx="10058400" cy="4023360"/>
          </a:xfrm>
        </p:spPr>
        <p:txBody>
          <a:bodyPr/>
          <a:lstStyle/>
          <a:p>
            <a:r>
              <a:rPr lang="en-US" dirty="0" smtClean="0"/>
              <a:t>(2) Random Access Memory (RAM)</a:t>
            </a:r>
          </a:p>
          <a:p>
            <a:r>
              <a:rPr lang="en-US" dirty="0" smtClean="0"/>
              <a:t>(a) DRAM</a:t>
            </a:r>
          </a:p>
          <a:p>
            <a:r>
              <a:rPr lang="en-US" dirty="0" smtClean="0"/>
              <a:t>(b) SD-RAM</a:t>
            </a:r>
          </a:p>
          <a:p>
            <a:r>
              <a:rPr lang="en-US" dirty="0" smtClean="0"/>
              <a:t>(c) DRAM+SDRAM</a:t>
            </a:r>
          </a:p>
          <a:p>
            <a:r>
              <a:rPr lang="en-US" dirty="0" smtClean="0"/>
              <a:t>DDR1 , DDR2 , DDR3 , DDR4</a:t>
            </a:r>
          </a:p>
          <a:p>
            <a:r>
              <a:rPr lang="en-US" dirty="0" smtClean="0"/>
              <a:t>(d) SRAM</a:t>
            </a:r>
          </a:p>
          <a:p>
            <a:endParaRPr lang="en-US" dirty="0" smtClean="0"/>
          </a:p>
          <a:p>
            <a:r>
              <a:rPr lang="en-US" dirty="0" smtClean="0"/>
              <a:t>(3) Cash Memory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127" y="1995003"/>
            <a:ext cx="3548562" cy="27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IQ" sz="4000" dirty="0" smtClean="0">
                <a:solidFill>
                  <a:srgbClr val="0070C0"/>
                </a:solidFill>
              </a:rPr>
              <a:t>وحدات التخزين الثانوي </a:t>
            </a:r>
            <a:r>
              <a:rPr lang="en-US" sz="4000" dirty="0" smtClean="0">
                <a:solidFill>
                  <a:srgbClr val="0070C0"/>
                </a:solidFill>
              </a:rPr>
              <a:t>Secondary Memory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(1) Hard Disk Drive (Fixed Drive)</a:t>
            </a:r>
          </a:p>
          <a:p>
            <a:r>
              <a:rPr lang="en-US" dirty="0" smtClean="0"/>
              <a:t>(a) Hard Disk Drive (HDD)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(b) Solid State Drive (SSD)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61" y="1756155"/>
            <a:ext cx="1937037" cy="193703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999" y="2031909"/>
            <a:ext cx="2192687" cy="166128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061" y="3879368"/>
            <a:ext cx="3407028" cy="227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(2) Optical Disk</a:t>
            </a:r>
          </a:p>
          <a:p>
            <a:r>
              <a:rPr lang="en-US" dirty="0" smtClean="0"/>
              <a:t>(a) CD-ROM</a:t>
            </a:r>
          </a:p>
          <a:p>
            <a:r>
              <a:rPr lang="en-US" dirty="0" smtClean="0"/>
              <a:t>(b) CD-Recordable</a:t>
            </a:r>
          </a:p>
          <a:p>
            <a:r>
              <a:rPr lang="en-US" dirty="0" smtClean="0"/>
              <a:t>(c) CD-Rewritable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(3) DVD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710" y="1845734"/>
            <a:ext cx="2063733" cy="209149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185" y="4001961"/>
            <a:ext cx="2036781" cy="20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(4) Floppy Disk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(5) ZIP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(6)Flash Disk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073" y="1845734"/>
            <a:ext cx="1688670" cy="170555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982" y="1845734"/>
            <a:ext cx="1871554" cy="197172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611" y="4047594"/>
            <a:ext cx="2945904" cy="220942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175" y="4053677"/>
            <a:ext cx="2724584" cy="200938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447" y="3944166"/>
            <a:ext cx="2033302" cy="20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IQ" sz="4000" dirty="0" smtClean="0">
                <a:solidFill>
                  <a:srgbClr val="0070C0"/>
                </a:solidFill>
              </a:rPr>
              <a:t>وحدات الإخراج </a:t>
            </a:r>
            <a:r>
              <a:rPr lang="en-US" sz="4000" dirty="0" smtClean="0">
                <a:solidFill>
                  <a:srgbClr val="0070C0"/>
                </a:solidFill>
              </a:rPr>
              <a:t>Output Units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97280" y="1923011"/>
            <a:ext cx="10058400" cy="4023360"/>
          </a:xfrm>
        </p:spPr>
        <p:txBody>
          <a:bodyPr/>
          <a:lstStyle/>
          <a:p>
            <a:r>
              <a:rPr lang="en-US" dirty="0" smtClean="0"/>
              <a:t>(1) Screen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(2) Printer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820" y="1635760"/>
            <a:ext cx="2298931" cy="229893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3934691"/>
            <a:ext cx="2854701" cy="21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6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(3) Plotter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(4) Speaker </a:t>
            </a:r>
          </a:p>
          <a:p>
            <a:r>
              <a:rPr lang="en-US" dirty="0" err="1" smtClean="0"/>
              <a:t>HeadPhone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127" y="1852749"/>
            <a:ext cx="2501982" cy="178641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27" y="4072194"/>
            <a:ext cx="2061889" cy="206188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036" y="4319784"/>
            <a:ext cx="1566707" cy="15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9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3103418" y="2371724"/>
            <a:ext cx="5621482" cy="2699039"/>
            <a:chOff x="0" y="0"/>
            <a:chExt cx="5257800" cy="2114550"/>
          </a:xfrm>
        </p:grpSpPr>
        <p:cxnSp>
          <p:nvCxnSpPr>
            <p:cNvPr id="5" name="رابط مستقيم 4"/>
            <p:cNvCxnSpPr/>
            <p:nvPr/>
          </p:nvCxnSpPr>
          <p:spPr>
            <a:xfrm flipV="1">
              <a:off x="714375" y="954405"/>
              <a:ext cx="385762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رابط كسهم مستقيم 5"/>
            <p:cNvCxnSpPr/>
            <p:nvPr/>
          </p:nvCxnSpPr>
          <p:spPr>
            <a:xfrm flipH="1">
              <a:off x="4560570" y="960120"/>
              <a:ext cx="5715" cy="6686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رابط كسهم مستقيم 6"/>
            <p:cNvCxnSpPr/>
            <p:nvPr/>
          </p:nvCxnSpPr>
          <p:spPr>
            <a:xfrm flipH="1">
              <a:off x="702945" y="948690"/>
              <a:ext cx="5715" cy="6686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7"/>
            <p:cNvSpPr/>
            <p:nvPr/>
          </p:nvSpPr>
          <p:spPr>
            <a:xfrm>
              <a:off x="3863340" y="1645920"/>
              <a:ext cx="1394460" cy="4686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 rtl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Hardware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 rtl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مستطيل 8"/>
            <p:cNvSpPr/>
            <p:nvPr/>
          </p:nvSpPr>
          <p:spPr>
            <a:xfrm>
              <a:off x="0" y="1628775"/>
              <a:ext cx="1394460" cy="4686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 rtl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Software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 rtl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 flipH="1">
              <a:off x="2634615" y="32004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مربع نص 2"/>
            <p:cNvSpPr txBox="1">
              <a:spLocks noChangeArrowheads="1"/>
            </p:cNvSpPr>
            <p:nvPr/>
          </p:nvSpPr>
          <p:spPr bwMode="auto">
            <a:xfrm flipH="1">
              <a:off x="1531620" y="0"/>
              <a:ext cx="2377440" cy="48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 rtl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Main Computer Parts</a:t>
              </a:r>
            </a:p>
            <a:p>
              <a:pPr marL="0" marR="0" algn="ctr" rtl="1">
                <a:spcBef>
                  <a:spcPts val="0"/>
                </a:spcBef>
                <a:spcAft>
                  <a:spcPts val="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6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3232727" y="548640"/>
            <a:ext cx="6151937" cy="5538124"/>
            <a:chOff x="0" y="0"/>
            <a:chExt cx="6577600" cy="5760800"/>
          </a:xfrm>
        </p:grpSpPr>
        <p:grpSp>
          <p:nvGrpSpPr>
            <p:cNvPr id="5" name="مجموعة 4"/>
            <p:cNvGrpSpPr/>
            <p:nvPr/>
          </p:nvGrpSpPr>
          <p:grpSpPr>
            <a:xfrm>
              <a:off x="0" y="0"/>
              <a:ext cx="6577600" cy="5760800"/>
              <a:chOff x="0" y="0"/>
              <a:chExt cx="6577600" cy="5760800"/>
            </a:xfrm>
          </p:grpSpPr>
          <p:sp>
            <p:nvSpPr>
              <p:cNvPr id="11" name="مستطيل 10"/>
              <p:cNvSpPr/>
              <p:nvPr/>
            </p:nvSpPr>
            <p:spPr>
              <a:xfrm>
                <a:off x="1714500" y="25400"/>
                <a:ext cx="3189460" cy="40464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2" name="مستطيل 11"/>
              <p:cNvSpPr/>
              <p:nvPr/>
            </p:nvSpPr>
            <p:spPr>
              <a:xfrm>
                <a:off x="1930400" y="317500"/>
                <a:ext cx="2814955" cy="1051200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IQ" sz="16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وحدة الحساب والمنطق</a:t>
                </a:r>
                <a:r>
                  <a:rPr lang="en-US" sz="16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ALU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3" name="مستطيل 12"/>
              <p:cNvSpPr/>
              <p:nvPr/>
            </p:nvSpPr>
            <p:spPr>
              <a:xfrm>
                <a:off x="1930400" y="1371600"/>
                <a:ext cx="2814955" cy="105120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IQ" sz="16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وحدة التحكم </a:t>
                </a:r>
                <a:r>
                  <a:rPr lang="en-US" sz="16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4" name="مستطيل 13"/>
              <p:cNvSpPr/>
              <p:nvPr/>
            </p:nvSpPr>
            <p:spPr>
              <a:xfrm>
                <a:off x="1917700" y="2654300"/>
                <a:ext cx="2814955" cy="10512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IQ" sz="1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وحدات الذاكرة الرئيسية</a:t>
                </a:r>
                <a:r>
                  <a:rPr lang="en-US" sz="1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Main Memory 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RAM/ ROM 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5" name="مستطيل 14"/>
              <p:cNvSpPr/>
              <p:nvPr/>
            </p:nvSpPr>
            <p:spPr>
              <a:xfrm>
                <a:off x="0" y="1219200"/>
                <a:ext cx="1497600" cy="20664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IQ" sz="1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وحدات الادخال </a:t>
                </a:r>
                <a:r>
                  <a:rPr lang="en-US" sz="1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Input Units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6" name="مستطيل 15"/>
              <p:cNvSpPr/>
              <p:nvPr/>
            </p:nvSpPr>
            <p:spPr>
              <a:xfrm>
                <a:off x="5080000" y="1168400"/>
                <a:ext cx="1497600" cy="20664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IQ" sz="1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وحدات الاخراج </a:t>
                </a:r>
                <a:r>
                  <a:rPr lang="en-US" sz="1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Output Units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7" name="مخطط انسيابي: قرص ممغنط 16"/>
              <p:cNvSpPr/>
              <p:nvPr/>
            </p:nvSpPr>
            <p:spPr>
              <a:xfrm>
                <a:off x="1689100" y="4673600"/>
                <a:ext cx="3384000" cy="1087200"/>
              </a:xfrm>
              <a:prstGeom prst="flowChartMagneticDisk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IQ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وحدات التخزين </a:t>
                </a:r>
                <a:r>
                  <a:rPr lang="ar-IQ" sz="14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الثانوي</a:t>
                </a:r>
                <a:endParaRPr lang="en-US" sz="14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IQ" sz="14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Secondary Memory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" name="مربع نص 2"/>
              <p:cNvSpPr txBox="1">
                <a:spLocks noChangeArrowheads="1"/>
              </p:cNvSpPr>
              <p:nvPr/>
            </p:nvSpPr>
            <p:spPr bwMode="auto">
              <a:xfrm flipH="1">
                <a:off x="2171700" y="0"/>
                <a:ext cx="237744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IQ" sz="14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وحدة المعالجة المركزية </a:t>
                </a:r>
                <a:r>
                  <a:rPr lang="en-US" sz="14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CPU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6" name="سهم إلى اليمين 5"/>
            <p:cNvSpPr/>
            <p:nvPr/>
          </p:nvSpPr>
          <p:spPr>
            <a:xfrm>
              <a:off x="1408471" y="2367116"/>
              <a:ext cx="530942" cy="309716"/>
            </a:xfrm>
            <a:prstGeom prst="rightArrow">
              <a:avLst/>
            </a:prstGeom>
            <a:solidFill>
              <a:schemeClr val="bg2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سهم إلى اليمين 6"/>
            <p:cNvSpPr/>
            <p:nvPr/>
          </p:nvSpPr>
          <p:spPr>
            <a:xfrm>
              <a:off x="4837471" y="2374490"/>
              <a:ext cx="530942" cy="309716"/>
            </a:xfrm>
            <a:prstGeom prst="rightArrow">
              <a:avLst/>
            </a:prstGeom>
            <a:solidFill>
              <a:schemeClr val="bg2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سهم للأسفل 7"/>
            <p:cNvSpPr/>
            <p:nvPr/>
          </p:nvSpPr>
          <p:spPr>
            <a:xfrm>
              <a:off x="3111910" y="3952567"/>
              <a:ext cx="390832" cy="935990"/>
            </a:xfrm>
            <a:prstGeom prst="downArrow">
              <a:avLst/>
            </a:prstGeom>
            <a:solidFill>
              <a:schemeClr val="bg2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سهم للأسفل 8"/>
            <p:cNvSpPr/>
            <p:nvPr/>
          </p:nvSpPr>
          <p:spPr>
            <a:xfrm>
              <a:off x="3406878" y="2212258"/>
              <a:ext cx="353961" cy="730045"/>
            </a:xfrm>
            <a:prstGeom prst="downArrow">
              <a:avLst/>
            </a:prstGeom>
            <a:solidFill>
              <a:schemeClr val="bg2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سهم لأعلى 9"/>
            <p:cNvSpPr/>
            <p:nvPr/>
          </p:nvSpPr>
          <p:spPr>
            <a:xfrm>
              <a:off x="2912807" y="2153264"/>
              <a:ext cx="353961" cy="730045"/>
            </a:xfrm>
            <a:prstGeom prst="upArrow">
              <a:avLst/>
            </a:prstGeom>
            <a:solidFill>
              <a:schemeClr val="bg2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22" name="رابط كسهم مستقيم 21"/>
          <p:cNvCxnSpPr/>
          <p:nvPr/>
        </p:nvCxnSpPr>
        <p:spPr>
          <a:xfrm flipH="1">
            <a:off x="7352145" y="665018"/>
            <a:ext cx="1459346" cy="5541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8797830" y="476042"/>
            <a:ext cx="1401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Accumulator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26" name="رابط كسهم مستقيم 25"/>
          <p:cNvCxnSpPr/>
          <p:nvPr/>
        </p:nvCxnSpPr>
        <p:spPr>
          <a:xfrm flipV="1">
            <a:off x="4100945" y="2665140"/>
            <a:ext cx="1246910" cy="1683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ربع نص 2"/>
          <p:cNvSpPr txBox="1">
            <a:spLocks noChangeArrowheads="1"/>
          </p:cNvSpPr>
          <p:nvPr/>
        </p:nvSpPr>
        <p:spPr bwMode="auto">
          <a:xfrm flipH="1">
            <a:off x="2344060" y="4358687"/>
            <a:ext cx="2205990" cy="3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 Counter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IQ" sz="4400" dirty="0">
                <a:solidFill>
                  <a:srgbClr val="0070C0"/>
                </a:solidFill>
              </a:rPr>
              <a:t>وحدات الادخال </a:t>
            </a:r>
            <a:r>
              <a:rPr lang="en-US" sz="4400" dirty="0">
                <a:solidFill>
                  <a:srgbClr val="0070C0"/>
                </a:solidFill>
              </a:rPr>
              <a:t>Input Units 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ar-IQ" sz="4400" dirty="0" smtClean="0">
                <a:solidFill>
                  <a:srgbClr val="0070C0"/>
                </a:solidFill>
              </a:rPr>
              <a:t> 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(1) Key board</a:t>
            </a:r>
            <a:endParaRPr lang="ar-IQ" dirty="0" smtClean="0"/>
          </a:p>
          <a:p>
            <a:endParaRPr lang="ar-IQ" dirty="0"/>
          </a:p>
          <a:p>
            <a:endParaRPr lang="ar-IQ" dirty="0" smtClean="0"/>
          </a:p>
          <a:p>
            <a:endParaRPr lang="ar-IQ" dirty="0"/>
          </a:p>
          <a:p>
            <a:endParaRPr lang="ar-IQ" dirty="0" smtClean="0"/>
          </a:p>
          <a:p>
            <a:endParaRPr lang="ar-IQ" dirty="0"/>
          </a:p>
          <a:p>
            <a:endParaRPr lang="en-US" dirty="0" smtClean="0"/>
          </a:p>
          <a:p>
            <a:r>
              <a:rPr lang="en-US" dirty="0" smtClean="0"/>
              <a:t>(2) Mouse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899" y="1845734"/>
            <a:ext cx="4607781" cy="164152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842" y="3707474"/>
            <a:ext cx="2274475" cy="20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1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(3) Scanner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(4) Camera</a:t>
            </a:r>
          </a:p>
          <a:p>
            <a:r>
              <a:rPr lang="en-US" dirty="0" smtClean="0"/>
              <a:t>(a)Web camera</a:t>
            </a:r>
          </a:p>
          <a:p>
            <a:r>
              <a:rPr lang="en-US" dirty="0" smtClean="0"/>
              <a:t>(b) Digital camera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382" y="1845735"/>
            <a:ext cx="2114338" cy="211433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749" y="4244682"/>
            <a:ext cx="1339802" cy="133980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311" y="4216491"/>
            <a:ext cx="1965490" cy="15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(5) Microphone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(6) Joystick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434" y="1737360"/>
            <a:ext cx="1619316" cy="147256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289" y="3609923"/>
            <a:ext cx="2628391" cy="16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(7) Barcode reader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(8) Graphics tablet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5" y="1737360"/>
            <a:ext cx="1936286" cy="193628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990" y="3905961"/>
            <a:ext cx="2690556" cy="17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(9) Light pen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(10) Fingerprint reader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254" y="3607104"/>
            <a:ext cx="2370364" cy="23703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662" y="2089644"/>
            <a:ext cx="2307504" cy="13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5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IQ" sz="3600" dirty="0" smtClean="0">
                <a:solidFill>
                  <a:srgbClr val="0070C0"/>
                </a:solidFill>
              </a:rPr>
              <a:t>وحدة المعالجة المركزية</a:t>
            </a:r>
            <a:r>
              <a:rPr lang="en-US" sz="3600" dirty="0" smtClean="0">
                <a:solidFill>
                  <a:srgbClr val="0070C0"/>
                </a:solidFill>
              </a:rPr>
              <a:t>   Central Processing Unit (CPU) 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8889" y="2511281"/>
            <a:ext cx="4410475" cy="264261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43" y="2511281"/>
            <a:ext cx="3982154" cy="277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130</TotalTime>
  <Words>325</Words>
  <Application>Microsoft Office PowerPoint</Application>
  <PresentationFormat>شاشة عريضة</PresentationFormat>
  <Paragraphs>112</Paragraphs>
  <Slides>17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أثر رجعي</vt:lpstr>
      <vt:lpstr>الفصل الثاني </vt:lpstr>
      <vt:lpstr>عرض تقديمي في PowerPoint</vt:lpstr>
      <vt:lpstr>عرض تقديمي في PowerPoint</vt:lpstr>
      <vt:lpstr>وحدات الادخال Input Units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وحدة المعالجة المركزية   Central Processing Unit (CPU) </vt:lpstr>
      <vt:lpstr>عرض تقديمي في PowerPoint</vt:lpstr>
      <vt:lpstr>وحدات الذاكرة الرئيسية Main Memory</vt:lpstr>
      <vt:lpstr>عرض تقديمي في PowerPoint</vt:lpstr>
      <vt:lpstr>وحدات التخزين الثانوي Secondary Memory</vt:lpstr>
      <vt:lpstr>عرض تقديمي في PowerPoint</vt:lpstr>
      <vt:lpstr>عرض تقديمي في PowerPoint</vt:lpstr>
      <vt:lpstr>وحدات الإخراج Output Units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الثاني </dc:title>
  <dc:creator>TOSHIBA</dc:creator>
  <cp:lastModifiedBy>TOSHIBA</cp:lastModifiedBy>
  <cp:revision>20</cp:revision>
  <dcterms:created xsi:type="dcterms:W3CDTF">2021-01-19T23:08:52Z</dcterms:created>
  <dcterms:modified xsi:type="dcterms:W3CDTF">2021-01-22T17:14:59Z</dcterms:modified>
</cp:coreProperties>
</file>